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0833B0-2B7E-4315-BF0C-4B5F78590FE9}" v="3" dt="2023-12-26T16:03:53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B6D2-DA98-A225-7601-3FE329047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18A65-06CF-B3A7-6B84-7F2E15DF7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F8DDA-0B80-847D-70AE-43D14AAB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59E78-3316-453E-6D72-F076D586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EC42-98A9-7D74-3A3C-FFBE686D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590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8AC6-0E43-5FED-401D-CF71DFCD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C1FF8-E99F-0B99-6F61-A50B473E0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35F18-B0FC-CE5B-1319-402D1FBB6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A50AA-21C2-67F1-90B6-1391220D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1CC0C-86C8-94F0-CADC-FE055505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3899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D400FD-7715-8B66-CC8F-79157F4F2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351D8-47C7-AD4C-44DC-3CAFB5798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E9855-D0E5-FA94-5250-81C7D950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B242E-3D36-7C0A-9C2B-3CA1D995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FCDB7-1440-D52F-F4C8-B3604D89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915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2FB1-30F3-D01E-CB93-FD604432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9A737-2244-BDFA-49B9-E58FAC97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275DC-170F-37A2-F502-4F2D9F0A5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CC2CC-631E-C010-F453-42F7FB68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E6654-841F-1449-8D16-90F231AF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7182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BA86-E81B-2024-6FB9-7438584A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9CBFA-7B69-8564-E411-3DD96E76F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530E3-68EA-4819-A7AC-0E883B64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00CF3-5E8B-498E-B4AB-67C2F7444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D2565-0833-B0EE-35F4-6FB7EDBE6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8103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5B25-1813-9B35-2814-581C90A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BF5A-E5DA-FC82-0725-9D709A2CE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73BDD-3151-3626-8F70-1FC5FFDD2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09AA4-40DA-B6A6-1FE3-CADA5ECA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FDF38-C685-10E3-A2F5-B4574575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4AE52-53CD-C597-C74C-EFED261B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246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CFF0-3545-190D-3D82-E85CD2A4F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93FBD-08D4-C821-BE75-A81F4FF59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7D5EC-BE70-AC47-5156-2F13A2DEF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09CA8-E7E3-281B-871A-AEE6FFB90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A3353A-6E66-90C7-BF30-94471C1D4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5998F-635C-8BAD-3FC9-F59177B3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D8730-C1E2-2315-361E-273DCD59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AD535-17D3-D932-EA68-03F50694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2844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A079A-77C0-E0A1-980F-EF4D9B24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15F91-2A6A-4972-01A9-A928663E6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E0C68-9F8D-3CAF-C22D-ED70AB46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BD953-BB14-6CF7-F551-D966E47A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0230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44B2A-1155-78F5-E0D1-1E435FD7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1009C-9ACD-5E09-678C-8B666828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BE4D4-5B8F-DECC-0F1C-172FC4E8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054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EA29-FB3E-1D8A-9E15-FB1509CDC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9EF21-1612-71E5-5482-B45D3E580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C945C-083D-7486-6D07-7FAFE2CFA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D4325-435E-1F00-0C80-D47085F6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F2571-6F98-CAE4-7620-CB4AE95A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54636-A283-773A-DB33-AB12BC32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031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85EE-0C2D-790B-02E2-ED06952D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A7D2C-F0D9-65B3-2806-CBC6E6A66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525E6-222D-0C1D-ED9A-AFF943DDC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AA48C-3C0D-63A0-A88A-A23C9F1E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6D18C-70E5-F529-945E-4C5883E2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D3249-0CA6-1E18-1710-0E9CF07F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94370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486078-A4BA-DA28-269A-7321E10D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44249-98A2-A61D-C7CE-F09E785C4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0C97A-786B-0DCC-24CD-D66A342F0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12F34-24C9-4309-8FF9-8B0156BD5CA8}" type="datetimeFigureOut">
              <a:rPr lang="en-ZA" smtClean="0"/>
              <a:t>2024/01/12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D7A69-7FC4-080E-142F-FC490DE42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0B98C-C20A-0B11-AF9A-FBE23198C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ED1BA-CE2E-4BE8-849F-22353FC252F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108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bicycle sharing company&#10;&#10;Description automatically generated">
            <a:extLst>
              <a:ext uri="{FF2B5EF4-FFF2-40B4-BE49-F238E27FC236}">
                <a16:creationId xmlns:a16="http://schemas.microsoft.com/office/drawing/2014/main" id="{A954D058-5230-1F67-39F7-D9490E395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44" y="1806482"/>
            <a:ext cx="4768755" cy="2897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EFBB3-BA71-1481-846C-EE6A674B0D2A}"/>
              </a:ext>
            </a:extLst>
          </p:cNvPr>
          <p:cNvSpPr txBox="1"/>
          <p:nvPr/>
        </p:nvSpPr>
        <p:spPr>
          <a:xfrm>
            <a:off x="2549236" y="4210028"/>
            <a:ext cx="74537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6000" b="1" dirty="0"/>
              <a:t>Marketing strategy for increasing revenue</a:t>
            </a:r>
            <a:r>
              <a:rPr lang="en-ZA" sz="3600" b="1" dirty="0"/>
              <a:t> </a:t>
            </a:r>
          </a:p>
          <a:p>
            <a:pPr algn="ctr"/>
            <a:r>
              <a:rPr lang="en-ZA" sz="60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2719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city with blue and orange circles&#10;&#10;Description automatically generated">
            <a:extLst>
              <a:ext uri="{FF2B5EF4-FFF2-40B4-BE49-F238E27FC236}">
                <a16:creationId xmlns:a16="http://schemas.microsoft.com/office/drawing/2014/main" id="{94A0FB28-FA02-9911-3627-40621A7E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203394"/>
            <a:ext cx="5943600" cy="3590069"/>
          </a:xfrm>
          <a:prstGeom prst="rect">
            <a:avLst/>
          </a:prstGeom>
        </p:spPr>
      </p:pic>
      <p:pic>
        <p:nvPicPr>
          <p:cNvPr id="11" name="Picture 10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DA5903D5-AAF1-1C21-8FAF-A71BB9217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48400" cy="3590069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3E29397-9AA7-B764-3026-B66ECA6D2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185355"/>
            <a:ext cx="1924319" cy="7906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CF1C48-5D5D-488D-74AE-5E2F74012229}"/>
              </a:ext>
            </a:extLst>
          </p:cNvPr>
          <p:cNvSpPr/>
          <p:nvPr/>
        </p:nvSpPr>
        <p:spPr>
          <a:xfrm>
            <a:off x="6248400" y="27221"/>
            <a:ext cx="5943600" cy="3148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5BB7F2-F5CD-A3AA-EA62-B9DE16D5BA8F}"/>
              </a:ext>
            </a:extLst>
          </p:cNvPr>
          <p:cNvSpPr/>
          <p:nvPr/>
        </p:nvSpPr>
        <p:spPr>
          <a:xfrm>
            <a:off x="0" y="3590068"/>
            <a:ext cx="6248400" cy="3185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B35A0-2F65-98DE-91FC-FE132F74115E}"/>
              </a:ext>
            </a:extLst>
          </p:cNvPr>
          <p:cNvSpPr txBox="1"/>
          <p:nvPr/>
        </p:nvSpPr>
        <p:spPr>
          <a:xfrm>
            <a:off x="6414655" y="207818"/>
            <a:ext cx="5500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Most used end stations by members are located in-land</a:t>
            </a:r>
            <a:endParaRPr lang="en-ZA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4E438-A258-DFD5-FED0-CBD0788BAE32}"/>
              </a:ext>
            </a:extLst>
          </p:cNvPr>
          <p:cNvSpPr txBox="1"/>
          <p:nvPr/>
        </p:nvSpPr>
        <p:spPr>
          <a:xfrm>
            <a:off x="180109" y="4003964"/>
            <a:ext cx="5763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Most used end stations by casual customers are located by the Water</a:t>
            </a:r>
            <a:endParaRPr lang="en-ZA" sz="4000" b="1" dirty="0"/>
          </a:p>
        </p:txBody>
      </p:sp>
    </p:spTree>
    <p:extLst>
      <p:ext uri="{BB962C8B-B14F-4D97-AF65-F5344CB8AC3E}">
        <p14:creationId xmlns:p14="http://schemas.microsoft.com/office/powerpoint/2010/main" val="33459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icycle on the street&#10;&#10;Description automatically generated">
            <a:extLst>
              <a:ext uri="{FF2B5EF4-FFF2-40B4-BE49-F238E27FC236}">
                <a16:creationId xmlns:a16="http://schemas.microsoft.com/office/drawing/2014/main" id="{4CEFCD09-6F88-BD45-2D58-85314EA0F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8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84D0AA-BAFE-6D95-0BEA-EB5BBAC6300C}"/>
              </a:ext>
            </a:extLst>
          </p:cNvPr>
          <p:cNvSpPr txBox="1"/>
          <p:nvPr/>
        </p:nvSpPr>
        <p:spPr>
          <a:xfrm>
            <a:off x="498764" y="249382"/>
            <a:ext cx="34220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800" b="1" dirty="0"/>
              <a:t>Summary</a:t>
            </a:r>
          </a:p>
          <a:p>
            <a:endParaRPr lang="en-ZA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07B51-9071-885F-DB9C-DAFDE09EDEF8}"/>
              </a:ext>
            </a:extLst>
          </p:cNvPr>
          <p:cNvSpPr txBox="1"/>
          <p:nvPr/>
        </p:nvSpPr>
        <p:spPr>
          <a:xfrm>
            <a:off x="732767" y="1239982"/>
            <a:ext cx="53617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b="1" dirty="0"/>
              <a:t>Casual customers take fewer trips than members but take longer trips on average than members.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b="1" dirty="0"/>
              <a:t>Members’ most used start stations and end stations are located inland and have a short distance between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b="1" dirty="0"/>
              <a:t>Casual customers’ start stations and end stations are located by the waters and have a longer distance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257599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n placed on top of a signature line">
            <a:extLst>
              <a:ext uri="{FF2B5EF4-FFF2-40B4-BE49-F238E27FC236}">
                <a16:creationId xmlns:a16="http://schemas.microsoft.com/office/drawing/2014/main" id="{D9250A41-DC1A-4670-8919-B4803BD98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4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21362C-F45F-3F90-B64E-C150781F115F}"/>
              </a:ext>
            </a:extLst>
          </p:cNvPr>
          <p:cNvSpPr txBox="1"/>
          <p:nvPr/>
        </p:nvSpPr>
        <p:spPr>
          <a:xfrm>
            <a:off x="540327" y="180109"/>
            <a:ext cx="473825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800" b="1" dirty="0"/>
              <a:t>Conclusion</a:t>
            </a:r>
          </a:p>
          <a:p>
            <a:endParaRPr lang="en-ZA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400" b="1" dirty="0"/>
              <a:t>Members use the bikes for short commutes possibly for commuting to schools and 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400" b="1" dirty="0"/>
              <a:t>Casual customers use the bikes for longer commutes possibly for recreational purposes like friend outings, dates, exercises, etc</a:t>
            </a:r>
          </a:p>
        </p:txBody>
      </p:sp>
    </p:spTree>
    <p:extLst>
      <p:ext uri="{BB962C8B-B14F-4D97-AF65-F5344CB8AC3E}">
        <p14:creationId xmlns:p14="http://schemas.microsoft.com/office/powerpoint/2010/main" val="249158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5BF663-CD68-2964-42A4-EF0774D7E534}"/>
              </a:ext>
            </a:extLst>
          </p:cNvPr>
          <p:cNvSpPr txBox="1"/>
          <p:nvPr/>
        </p:nvSpPr>
        <p:spPr>
          <a:xfrm>
            <a:off x="757951" y="537296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Recommendations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Advertise the bikes as a form of entertainment.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Set a time and distance limit for non-members, add charges for exceeded limits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Enable a feature that allows members to reserve bikes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FCBBF2F0-AB93-4ED2-2A37-4CFB0DE37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fferent coloured question marks">
            <a:extLst>
              <a:ext uri="{FF2B5EF4-FFF2-40B4-BE49-F238E27FC236}">
                <a16:creationId xmlns:a16="http://schemas.microsoft.com/office/drawing/2014/main" id="{60AE3C3F-CAD7-A223-BF7D-04B99EC06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45443A-2666-5E87-F746-6CB4B7829E36}"/>
              </a:ext>
            </a:extLst>
          </p:cNvPr>
          <p:cNvSpPr txBox="1"/>
          <p:nvPr/>
        </p:nvSpPr>
        <p:spPr>
          <a:xfrm>
            <a:off x="1759890" y="1728212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cap="all" spc="100" dirty="0">
                <a:latin typeface="Baguet Script" panose="00000500000000000000" pitchFamily="2" charset="0"/>
                <a:ea typeface="+mj-ea"/>
                <a:cs typeface="+mj-cs"/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21243-49E5-672F-4F51-A61AF32983A4}"/>
              </a:ext>
            </a:extLst>
          </p:cNvPr>
          <p:cNvSpPr txBox="1"/>
          <p:nvPr/>
        </p:nvSpPr>
        <p:spPr>
          <a:xfrm>
            <a:off x="4580128" y="3204456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u="sng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87425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icycle on a beach&#10;&#10;Description automatically generated">
            <a:extLst>
              <a:ext uri="{FF2B5EF4-FFF2-40B4-BE49-F238E27FC236}">
                <a16:creationId xmlns:a16="http://schemas.microsoft.com/office/drawing/2014/main" id="{57EF89F6-3AA9-2887-56B5-2A5E86536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r="1" b="1"/>
          <a:stretch/>
        </p:blipFill>
        <p:spPr>
          <a:xfrm>
            <a:off x="5359792" y="10"/>
            <a:ext cx="6832208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68C11-BFA4-AC21-13D0-D5F9C6CCB533}"/>
              </a:ext>
            </a:extLst>
          </p:cNvPr>
          <p:cNvSpPr txBox="1"/>
          <p:nvPr/>
        </p:nvSpPr>
        <p:spPr>
          <a:xfrm>
            <a:off x="548640" y="759655"/>
            <a:ext cx="492369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dirty="0">
                <a:latin typeface="Amasis MT Pro Medium" panose="02040604050005020304" pitchFamily="18" charset="0"/>
              </a:rPr>
              <a:t>Problem?</a:t>
            </a:r>
          </a:p>
          <a:p>
            <a:endParaRPr lang="en-ZA" sz="2000" dirty="0">
              <a:latin typeface="Amasis MT Pro Medium" panose="02040604050005020304" pitchFamily="18" charset="0"/>
            </a:endParaRPr>
          </a:p>
          <a:p>
            <a:r>
              <a:rPr lang="en-ZA" sz="2000" dirty="0" err="1">
                <a:latin typeface="Amasis MT Pro Medium" panose="02040604050005020304" pitchFamily="18" charset="0"/>
              </a:rPr>
              <a:t>Cyclistic</a:t>
            </a:r>
            <a:r>
              <a:rPr lang="en-ZA" sz="2000" dirty="0">
                <a:latin typeface="Amasis MT Pro Medium" panose="02040604050005020304" pitchFamily="18" charset="0"/>
              </a:rPr>
              <a:t> Bike-Share needs to convert Casual customers into members because the company will be more profitable if it does. </a:t>
            </a:r>
          </a:p>
          <a:p>
            <a:endParaRPr lang="en-ZA" sz="2000" dirty="0">
              <a:latin typeface="Amasis MT Pro Medium" panose="02040604050005020304" pitchFamily="18" charset="0"/>
            </a:endParaRPr>
          </a:p>
          <a:p>
            <a:endParaRPr lang="en-ZA" sz="2000" dirty="0">
              <a:latin typeface="Amasis MT Pro Medium" panose="02040604050005020304" pitchFamily="18" charset="0"/>
            </a:endParaRPr>
          </a:p>
          <a:p>
            <a:r>
              <a:rPr lang="en-ZA" sz="2000" dirty="0">
                <a:latin typeface="Amasis MT Pro Medium" panose="02040604050005020304" pitchFamily="18" charset="0"/>
              </a:rPr>
              <a:t>We need to identify how casual members use </a:t>
            </a:r>
            <a:r>
              <a:rPr lang="en-ZA" sz="2000" dirty="0" err="1">
                <a:latin typeface="Amasis MT Pro Medium" panose="02040604050005020304" pitchFamily="18" charset="0"/>
              </a:rPr>
              <a:t>Cyclistic</a:t>
            </a:r>
            <a:r>
              <a:rPr lang="en-ZA" sz="2000" dirty="0">
                <a:latin typeface="Amasis MT Pro Medium" panose="02040604050005020304" pitchFamily="18" charset="0"/>
              </a:rPr>
              <a:t> services differently from members</a:t>
            </a:r>
          </a:p>
        </p:txBody>
      </p:sp>
    </p:spTree>
    <p:extLst>
      <p:ext uri="{BB962C8B-B14F-4D97-AF65-F5344CB8AC3E}">
        <p14:creationId xmlns:p14="http://schemas.microsoft.com/office/powerpoint/2010/main" val="2282522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842B65-41A3-98DE-BA95-46DA184D09ED}"/>
              </a:ext>
            </a:extLst>
          </p:cNvPr>
          <p:cNvSpPr txBox="1"/>
          <p:nvPr/>
        </p:nvSpPr>
        <p:spPr>
          <a:xfrm>
            <a:off x="367146" y="3520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/>
              <a:t>Process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3600" b="1" dirty="0"/>
              <a:t>Data Understanding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3600" b="1" dirty="0"/>
              <a:t>Data Cleaning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3600" b="1" dirty="0"/>
              <a:t>Data Analysis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3600" b="1" dirty="0"/>
              <a:t>Uncover insights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3600" b="1" dirty="0"/>
              <a:t>Data Visualizations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US" b="1" dirty="0"/>
          </a:p>
        </p:txBody>
      </p:sp>
      <p:pic>
        <p:nvPicPr>
          <p:cNvPr id="9" name="Picture 8" descr="A bicycle parts on a wooden floor&#10;&#10;Description automatically generated">
            <a:extLst>
              <a:ext uri="{FF2B5EF4-FFF2-40B4-BE49-F238E27FC236}">
                <a16:creationId xmlns:a16="http://schemas.microsoft.com/office/drawing/2014/main" id="{2D8FECA5-48B4-4B43-85EE-740F8BB31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84" r="2370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485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69D9CE-269E-8BB1-D9BA-21933A0829D1}"/>
              </a:ext>
            </a:extLst>
          </p:cNvPr>
          <p:cNvSpPr/>
          <p:nvPr/>
        </p:nvSpPr>
        <p:spPr>
          <a:xfrm>
            <a:off x="341442" y="-18424"/>
            <a:ext cx="6951361" cy="1771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utility for solving the problem</a:t>
            </a:r>
            <a:endParaRPr lang="en-US" sz="6000" b="1" kern="1200" cap="none" spc="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F03D1B2-FF25-8949-DEDE-828066192BB1}"/>
              </a:ext>
            </a:extLst>
          </p:cNvPr>
          <p:cNvSpPr/>
          <p:nvPr/>
        </p:nvSpPr>
        <p:spPr>
          <a:xfrm>
            <a:off x="4588745" y="1774829"/>
            <a:ext cx="3297052" cy="2573968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CED5760F-FA71-A710-A245-CABF46FB6136}"/>
              </a:ext>
            </a:extLst>
          </p:cNvPr>
          <p:cNvSpPr/>
          <p:nvPr/>
        </p:nvSpPr>
        <p:spPr>
          <a:xfrm>
            <a:off x="-540659" y="1952412"/>
            <a:ext cx="4602113" cy="3195032"/>
          </a:xfrm>
          <a:prstGeom prst="flowChartConnector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9312301-AB32-FBF9-C40A-08FBA90AFB93}"/>
              </a:ext>
            </a:extLst>
          </p:cNvPr>
          <p:cNvSpPr/>
          <p:nvPr/>
        </p:nvSpPr>
        <p:spPr>
          <a:xfrm>
            <a:off x="4424042" y="4799872"/>
            <a:ext cx="3771159" cy="276583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softEdge rad="635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ACDF71B-BA78-1156-0B22-2E49F4ACB8B6}"/>
              </a:ext>
            </a:extLst>
          </p:cNvPr>
          <p:cNvSpPr/>
          <p:nvPr/>
        </p:nvSpPr>
        <p:spPr>
          <a:xfrm>
            <a:off x="8480106" y="2042898"/>
            <a:ext cx="3759235" cy="3547008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D66F099-BE0F-6AA1-6528-C0EAC8434F86}"/>
              </a:ext>
            </a:extLst>
          </p:cNvPr>
          <p:cNvSpPr/>
          <p:nvPr/>
        </p:nvSpPr>
        <p:spPr>
          <a:xfrm>
            <a:off x="4537466" y="4357370"/>
            <a:ext cx="457200" cy="4572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3BAD90B-DB60-C450-8E19-9B6407C86B51}"/>
              </a:ext>
            </a:extLst>
          </p:cNvPr>
          <p:cNvSpPr/>
          <p:nvPr/>
        </p:nvSpPr>
        <p:spPr>
          <a:xfrm>
            <a:off x="7973501" y="1444820"/>
            <a:ext cx="221700" cy="308212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F9AA672-BA74-3FF3-2682-18302DBB507C}"/>
              </a:ext>
            </a:extLst>
          </p:cNvPr>
          <p:cNvSpPr/>
          <p:nvPr/>
        </p:nvSpPr>
        <p:spPr>
          <a:xfrm>
            <a:off x="6871855" y="3847304"/>
            <a:ext cx="96981" cy="107408"/>
          </a:xfrm>
          <a:prstGeom prst="flowChartConnector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29B7FB9F-1D60-73B8-ABBB-BE9A9B3632DA}"/>
              </a:ext>
            </a:extLst>
          </p:cNvPr>
          <p:cNvSpPr/>
          <p:nvPr/>
        </p:nvSpPr>
        <p:spPr>
          <a:xfrm>
            <a:off x="5569527" y="4092170"/>
            <a:ext cx="290946" cy="368994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8EC97BD2-0A6D-3377-B791-A62BD6060A85}"/>
              </a:ext>
            </a:extLst>
          </p:cNvPr>
          <p:cNvSpPr/>
          <p:nvPr/>
        </p:nvSpPr>
        <p:spPr>
          <a:xfrm>
            <a:off x="2313709" y="5883664"/>
            <a:ext cx="1006928" cy="4755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112C68A9-470E-7B5B-36AD-A6C3A774327E}"/>
              </a:ext>
            </a:extLst>
          </p:cNvPr>
          <p:cNvSpPr/>
          <p:nvPr/>
        </p:nvSpPr>
        <p:spPr>
          <a:xfrm>
            <a:off x="3671455" y="5070764"/>
            <a:ext cx="590568" cy="519142"/>
          </a:xfrm>
          <a:prstGeom prst="flowChartConnector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1298DE78-B55A-579C-CD18-30B1C9AC2499}"/>
              </a:ext>
            </a:extLst>
          </p:cNvPr>
          <p:cNvSpPr/>
          <p:nvPr/>
        </p:nvSpPr>
        <p:spPr>
          <a:xfrm>
            <a:off x="3056330" y="1917324"/>
            <a:ext cx="477833" cy="495597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E6AEF2B7-B7EF-3544-530C-6F16FF5D9EF9}"/>
              </a:ext>
            </a:extLst>
          </p:cNvPr>
          <p:cNvSpPr/>
          <p:nvPr/>
        </p:nvSpPr>
        <p:spPr>
          <a:xfrm>
            <a:off x="9979361" y="6109401"/>
            <a:ext cx="1643014" cy="838962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F4B133B7-BD6C-ADDC-5A19-83BBFA3D343D}"/>
              </a:ext>
            </a:extLst>
          </p:cNvPr>
          <p:cNvSpPr/>
          <p:nvPr/>
        </p:nvSpPr>
        <p:spPr>
          <a:xfrm>
            <a:off x="7024255" y="3999704"/>
            <a:ext cx="96981" cy="107408"/>
          </a:xfrm>
          <a:prstGeom prst="flowChartConnector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33AADBC5-6CB7-3AC4-0362-FE3FCD996F83}"/>
              </a:ext>
            </a:extLst>
          </p:cNvPr>
          <p:cNvSpPr/>
          <p:nvPr/>
        </p:nvSpPr>
        <p:spPr>
          <a:xfrm>
            <a:off x="4324125" y="3651110"/>
            <a:ext cx="96981" cy="107408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7104C1D4-8F41-876D-66D5-3139B5BA5CFA}"/>
              </a:ext>
            </a:extLst>
          </p:cNvPr>
          <p:cNvSpPr/>
          <p:nvPr/>
        </p:nvSpPr>
        <p:spPr>
          <a:xfrm>
            <a:off x="4044814" y="5883664"/>
            <a:ext cx="290946" cy="368994"/>
          </a:xfrm>
          <a:prstGeom prst="flowChartConnector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33611-3F5A-A0C2-59DD-EE3D52FE07C2}"/>
              </a:ext>
            </a:extLst>
          </p:cNvPr>
          <p:cNvSpPr txBox="1"/>
          <p:nvPr/>
        </p:nvSpPr>
        <p:spPr>
          <a:xfrm>
            <a:off x="112794" y="2457383"/>
            <a:ext cx="40369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6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months</a:t>
            </a:r>
            <a:r>
              <a:rPr lang="en-ZA" sz="6000" b="1" dirty="0">
                <a:solidFill>
                  <a:schemeClr val="accent5">
                    <a:lumMod val="50000"/>
                  </a:schemeClr>
                </a:solidFill>
              </a:rPr>
              <a:t>’ </a:t>
            </a:r>
            <a:r>
              <a:rPr lang="en-Z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worth</a:t>
            </a:r>
            <a:r>
              <a:rPr lang="en-ZA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Z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historical data </a:t>
            </a:r>
            <a:r>
              <a:rPr lang="en-ZA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analyzed</a:t>
            </a:r>
            <a:r>
              <a:rPr lang="en-Z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using Microsoft Excel, </a:t>
            </a:r>
            <a:r>
              <a:rPr lang="en-ZA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Bigquery</a:t>
            </a:r>
            <a:r>
              <a:rPr lang="en-Z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Tableau</a:t>
            </a:r>
            <a:r>
              <a:rPr lang="en-ZA" sz="2400" b="1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E1DD8-3BF0-1CD4-69B8-2DE2B6A0498F}"/>
              </a:ext>
            </a:extLst>
          </p:cNvPr>
          <p:cNvSpPr txBox="1"/>
          <p:nvPr/>
        </p:nvSpPr>
        <p:spPr>
          <a:xfrm>
            <a:off x="5428288" y="1920474"/>
            <a:ext cx="2457509" cy="23698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ZA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426862</a:t>
            </a:r>
            <a:r>
              <a:rPr lang="en-ZA" sz="3200" b="1" dirty="0"/>
              <a:t> </a:t>
            </a:r>
            <a:r>
              <a:rPr lang="en-ZA" sz="2800" b="1" dirty="0"/>
              <a:t>unique trips in the first 3 months of the 2020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3D01DA-A32A-7DB3-A5B9-B120104765C5}"/>
              </a:ext>
            </a:extLst>
          </p:cNvPr>
          <p:cNvSpPr txBox="1"/>
          <p:nvPr/>
        </p:nvSpPr>
        <p:spPr>
          <a:xfrm>
            <a:off x="9071257" y="3018742"/>
            <a:ext cx="3004007" cy="181588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ZA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minutes and 30 seconds </a:t>
            </a:r>
          </a:p>
          <a:p>
            <a:r>
              <a:rPr lang="en-ZA" sz="2400" b="1"/>
              <a:t>average weekly length</a:t>
            </a:r>
            <a:endParaRPr lang="en-ZA" sz="2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E1F4B3-5CE4-56B6-EA01-7C01A179480D}"/>
              </a:ext>
            </a:extLst>
          </p:cNvPr>
          <p:cNvSpPr txBox="1"/>
          <p:nvPr/>
        </p:nvSpPr>
        <p:spPr>
          <a:xfrm>
            <a:off x="4994667" y="5292124"/>
            <a:ext cx="2734540" cy="14465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ZA" sz="4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Tuesday</a:t>
            </a:r>
          </a:p>
          <a:p>
            <a:r>
              <a:rPr lang="en-ZA" sz="2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 most popular day for rides</a:t>
            </a:r>
          </a:p>
        </p:txBody>
      </p:sp>
    </p:spTree>
    <p:extLst>
      <p:ext uri="{BB962C8B-B14F-4D97-AF65-F5344CB8AC3E}">
        <p14:creationId xmlns:p14="http://schemas.microsoft.com/office/powerpoint/2010/main" val="68110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7EC5E-05A9-AEE7-29CD-5F981E717AD0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Insights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FBB91-EEDC-865A-5B50-8FD98494743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Casual customers take 11% of the of the rides as opposed to the 89% of the members.</a:t>
            </a:r>
          </a:p>
        </p:txBody>
      </p:sp>
      <p:pic>
        <p:nvPicPr>
          <p:cNvPr id="6" name="Picture 5" descr="A yellow circle with a triangle in the middle&#10;&#10;Description automatically generated">
            <a:extLst>
              <a:ext uri="{FF2B5EF4-FFF2-40B4-BE49-F238E27FC236}">
                <a16:creationId xmlns:a16="http://schemas.microsoft.com/office/drawing/2014/main" id="{E2F962B2-A1E0-F3BB-CAD6-3070AD52A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4" r="19824"/>
          <a:stretch/>
        </p:blipFill>
        <p:spPr>
          <a:xfrm>
            <a:off x="5313225" y="-1045030"/>
            <a:ext cx="6878775" cy="790302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3102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1863C1-B66D-1028-2BAA-28CD26757A60}"/>
              </a:ext>
            </a:extLst>
          </p:cNvPr>
          <p:cNvSpPr txBox="1"/>
          <p:nvPr/>
        </p:nvSpPr>
        <p:spPr>
          <a:xfrm>
            <a:off x="838200" y="2340430"/>
            <a:ext cx="4245429" cy="2206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1" kern="1200" dirty="0">
                <a:latin typeface="+mj-lt"/>
                <a:ea typeface="+mj-ea"/>
                <a:cs typeface="+mj-cs"/>
              </a:rPr>
              <a:t>Casual customers seem to use the bikes longer than the members on average </a:t>
            </a:r>
          </a:p>
        </p:txBody>
      </p:sp>
      <p:pic>
        <p:nvPicPr>
          <p:cNvPr id="8" name="Picture 7" descr="A graph of a number of people&#10;&#10;Description automatically generated">
            <a:extLst>
              <a:ext uri="{FF2B5EF4-FFF2-40B4-BE49-F238E27FC236}">
                <a16:creationId xmlns:a16="http://schemas.microsoft.com/office/drawing/2014/main" id="{F8AEE99A-45CE-59C7-4CA8-896BA96A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620" y="0"/>
            <a:ext cx="6271380" cy="4683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5B72B9-EB27-6B1E-239F-1E516F146958}"/>
              </a:ext>
            </a:extLst>
          </p:cNvPr>
          <p:cNvSpPr txBox="1"/>
          <p:nvPr/>
        </p:nvSpPr>
        <p:spPr>
          <a:xfrm>
            <a:off x="8118763" y="757699"/>
            <a:ext cx="59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min</a:t>
            </a:r>
            <a:endParaRPr lang="en-ZA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EC168-BB48-2A5F-F102-B36BA0B18D23}"/>
              </a:ext>
            </a:extLst>
          </p:cNvPr>
          <p:cNvSpPr txBox="1"/>
          <p:nvPr/>
        </p:nvSpPr>
        <p:spPr>
          <a:xfrm>
            <a:off x="10297666" y="2978727"/>
            <a:ext cx="70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min</a:t>
            </a:r>
            <a:endParaRPr lang="en-ZA" sz="1400" b="1" dirty="0"/>
          </a:p>
        </p:txBody>
      </p:sp>
    </p:spTree>
    <p:extLst>
      <p:ext uri="{BB962C8B-B14F-4D97-AF65-F5344CB8AC3E}">
        <p14:creationId xmlns:p14="http://schemas.microsoft.com/office/powerpoint/2010/main" val="1694202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rides per day&#10;&#10;Description automatically generated">
            <a:extLst>
              <a:ext uri="{FF2B5EF4-FFF2-40B4-BE49-F238E27FC236}">
                <a16:creationId xmlns:a16="http://schemas.microsoft.com/office/drawing/2014/main" id="{2AFF48C5-4AB9-F678-13DB-778072A8D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91" y="168812"/>
            <a:ext cx="7591866" cy="6147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D6FBFA-7B51-1970-9C81-F81FC7A3FCDE}"/>
              </a:ext>
            </a:extLst>
          </p:cNvPr>
          <p:cNvSpPr txBox="1"/>
          <p:nvPr/>
        </p:nvSpPr>
        <p:spPr>
          <a:xfrm>
            <a:off x="323557" y="773723"/>
            <a:ext cx="41218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Most rides by casual customers are on weekends, with Sunday being the peak.</a:t>
            </a:r>
          </a:p>
          <a:p>
            <a:endParaRPr lang="en-US" sz="2800" b="1" dirty="0"/>
          </a:p>
          <a:p>
            <a:r>
              <a:rPr lang="en-US" sz="2800" b="1" dirty="0"/>
              <a:t>Members seem to use the bikes during weekdays consistently. They use bikes the least on the weekends.</a:t>
            </a:r>
            <a:endParaRPr lang="en-ZA" sz="2800" b="1" dirty="0"/>
          </a:p>
        </p:txBody>
      </p:sp>
    </p:spTree>
    <p:extLst>
      <p:ext uri="{BB962C8B-B14F-4D97-AF65-F5344CB8AC3E}">
        <p14:creationId xmlns:p14="http://schemas.microsoft.com/office/powerpoint/2010/main" val="64576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43C6EB8-5D3B-DF73-3D59-811C939E096E}"/>
              </a:ext>
            </a:extLst>
          </p:cNvPr>
          <p:cNvSpPr txBox="1"/>
          <p:nvPr/>
        </p:nvSpPr>
        <p:spPr>
          <a:xfrm>
            <a:off x="1025711" y="1413883"/>
            <a:ext cx="3629555" cy="2987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Casual customers use the bikes longer on Thursday, Friday, and Saturday.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Members are consistent with the time they use the bikes.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583777-81E8-AB5F-D33E-7EBD7BFDAFFC}"/>
              </a:ext>
            </a:extLst>
          </p:cNvPr>
          <p:cNvSpPr/>
          <p:nvPr/>
        </p:nvSpPr>
        <p:spPr>
          <a:xfrm>
            <a:off x="5536908" y="2311459"/>
            <a:ext cx="170222" cy="1134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2D91C98-C1A3-70A6-246A-5AD8CCEAC7B5}"/>
              </a:ext>
            </a:extLst>
          </p:cNvPr>
          <p:cNvSpPr/>
          <p:nvPr/>
        </p:nvSpPr>
        <p:spPr>
          <a:xfrm>
            <a:off x="5707131" y="2168297"/>
            <a:ext cx="190191" cy="14316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" name="Content Placeholder 4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13F69924-D230-1AEC-A7F2-0D79C5FB4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151" y="831274"/>
            <a:ext cx="6107166" cy="46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9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a number of rides&#10;&#10;Description automatically generated">
            <a:extLst>
              <a:ext uri="{FF2B5EF4-FFF2-40B4-BE49-F238E27FC236}">
                <a16:creationId xmlns:a16="http://schemas.microsoft.com/office/drawing/2014/main" id="{A486409B-CBD6-EEE6-C88A-118550AC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407323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</p:pic>
      <p:pic>
        <p:nvPicPr>
          <p:cNvPr id="25" name="Picture 24" descr="A satellite view of a city&#10;&#10;Description automatically generated">
            <a:extLst>
              <a:ext uri="{FF2B5EF4-FFF2-40B4-BE49-F238E27FC236}">
                <a16:creationId xmlns:a16="http://schemas.microsoft.com/office/drawing/2014/main" id="{31CC2DC3-AAED-A7BA-A6CC-B1BAB907C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5128"/>
            <a:ext cx="6096000" cy="46328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0B58743-5ED3-34F0-48E5-0881077C24CC}"/>
              </a:ext>
            </a:extLst>
          </p:cNvPr>
          <p:cNvSpPr/>
          <p:nvPr/>
        </p:nvSpPr>
        <p:spPr>
          <a:xfrm>
            <a:off x="0" y="4073236"/>
            <a:ext cx="6095999" cy="2784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6A8112-C512-E73D-F4B5-A5043823295B}"/>
              </a:ext>
            </a:extLst>
          </p:cNvPr>
          <p:cNvSpPr/>
          <p:nvPr/>
        </p:nvSpPr>
        <p:spPr>
          <a:xfrm>
            <a:off x="6095997" y="-8922"/>
            <a:ext cx="6095999" cy="22251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5" name="Picture 4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955403B-01BC-9324-2402-83A7C5BD1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34050"/>
            <a:ext cx="2964871" cy="79068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6686523-B0B2-6808-EE92-9AAAA44964D4}"/>
              </a:ext>
            </a:extLst>
          </p:cNvPr>
          <p:cNvSpPr txBox="1"/>
          <p:nvPr/>
        </p:nvSpPr>
        <p:spPr>
          <a:xfrm>
            <a:off x="443345" y="4364182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703A89-D6BB-5AAA-E78B-A9FC9985509F}"/>
              </a:ext>
            </a:extLst>
          </p:cNvPr>
          <p:cNvSpPr txBox="1"/>
          <p:nvPr/>
        </p:nvSpPr>
        <p:spPr>
          <a:xfrm>
            <a:off x="140677" y="4220308"/>
            <a:ext cx="5789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most used starting stations by casual customers are located by the water.</a:t>
            </a:r>
            <a:endParaRPr lang="en-ZA" sz="3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44B4A3-BE16-B0A1-01D7-51F8B9980137}"/>
              </a:ext>
            </a:extLst>
          </p:cNvPr>
          <p:cNvSpPr txBox="1"/>
          <p:nvPr/>
        </p:nvSpPr>
        <p:spPr>
          <a:xfrm>
            <a:off x="6471138" y="197432"/>
            <a:ext cx="5528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most used starting stations by members are located in-land.</a:t>
            </a:r>
            <a:endParaRPr lang="en-ZA" sz="2800" b="1" dirty="0"/>
          </a:p>
        </p:txBody>
      </p:sp>
    </p:spTree>
    <p:extLst>
      <p:ext uri="{BB962C8B-B14F-4D97-AF65-F5344CB8AC3E}">
        <p14:creationId xmlns:p14="http://schemas.microsoft.com/office/powerpoint/2010/main" val="266722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</TotalTime>
  <Words>377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Amasis MT Pro Medium</vt:lpstr>
      <vt:lpstr>Arial</vt:lpstr>
      <vt:lpstr>Baguet Script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mtsweni</dc:creator>
  <cp:lastModifiedBy>brian mtsweni</cp:lastModifiedBy>
  <cp:revision>4</cp:revision>
  <dcterms:created xsi:type="dcterms:W3CDTF">2023-12-25T12:26:25Z</dcterms:created>
  <dcterms:modified xsi:type="dcterms:W3CDTF">2024-01-12T14:19:19Z</dcterms:modified>
</cp:coreProperties>
</file>